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527" r:id="rId5"/>
  </p:sldMasterIdLst>
  <p:notesMasterIdLst>
    <p:notesMasterId r:id="rId7"/>
  </p:notesMasterIdLst>
  <p:handoutMasterIdLst>
    <p:handoutMasterId r:id="rId8"/>
  </p:handoutMasterIdLst>
  <p:sldIdLst>
    <p:sldId id="336" r:id="rId6"/>
  </p:sldIdLst>
  <p:sldSz cx="9144000" cy="5143500" type="screen16x9"/>
  <p:notesSz cx="6669088" cy="9926638"/>
  <p:custShowLst>
    <p:custShow name="Tabel of Content" id="0">
      <p:sldLst/>
    </p:custShow>
  </p:custShow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pidemiology" id="{A16CF60F-3ED1-45E4-9C0F-3E0DDB2C3446}">
          <p14:sldIdLst>
            <p14:sldId id="33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orient="horz" pos="976">
          <p15:clr>
            <a:srgbClr val="A4A3A4"/>
          </p15:clr>
        </p15:guide>
        <p15:guide id="3" orient="horz" pos="122">
          <p15:clr>
            <a:srgbClr val="A4A3A4"/>
          </p15:clr>
        </p15:guide>
        <p15:guide id="4" orient="horz" pos="3134">
          <p15:clr>
            <a:srgbClr val="A4A3A4"/>
          </p15:clr>
        </p15:guide>
        <p15:guide id="5" orient="horz" pos="2790">
          <p15:clr>
            <a:srgbClr val="A4A3A4"/>
          </p15:clr>
        </p15:guide>
        <p15:guide id="6" orient="horz" pos="882">
          <p15:clr>
            <a:srgbClr val="A4A3A4"/>
          </p15:clr>
        </p15:guide>
        <p15:guide id="7" orient="horz" pos="733">
          <p15:clr>
            <a:srgbClr val="A4A3A4"/>
          </p15:clr>
        </p15:guide>
        <p15:guide id="8" orient="horz" pos="2492">
          <p15:clr>
            <a:srgbClr val="A4A3A4"/>
          </p15:clr>
        </p15:guide>
        <p15:guide id="9" orient="horz" pos="2353">
          <p15:clr>
            <a:srgbClr val="A4A3A4"/>
          </p15:clr>
        </p15:guide>
        <p15:guide id="10" orient="horz" pos="2225">
          <p15:clr>
            <a:srgbClr val="A4A3A4"/>
          </p15:clr>
        </p15:guide>
        <p15:guide id="11" pos="351">
          <p15:clr>
            <a:srgbClr val="A4A3A4"/>
          </p15:clr>
        </p15:guide>
        <p15:guide id="12" pos="5465">
          <p15:clr>
            <a:srgbClr val="A4A3A4"/>
          </p15:clr>
        </p15:guide>
        <p15:guide id="13" pos="817">
          <p15:clr>
            <a:srgbClr val="A4A3A4"/>
          </p15:clr>
        </p15:guide>
        <p15:guide id="14" pos="5054">
          <p15:clr>
            <a:srgbClr val="A4A3A4"/>
          </p15:clr>
        </p15:guide>
        <p15:guide id="15" pos="4071">
          <p15:clr>
            <a:srgbClr val="A4A3A4"/>
          </p15:clr>
        </p15:guide>
        <p15:guide id="16" pos="3219">
          <p15:clr>
            <a:srgbClr val="A4A3A4"/>
          </p15:clr>
        </p15:guide>
        <p15:guide id="17" pos="697">
          <p15:clr>
            <a:srgbClr val="A4A3A4"/>
          </p15:clr>
        </p15:guide>
        <p15:guide id="18" pos="24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oen de Kort" initials="JDEK" lastIdx="4" clrIdx="0"/>
  <p:cmAuthor id="7" name="Anders Sølgaard SFP" initials="" lastIdx="2" clrIdx="7"/>
  <p:cmAuthor id="1" name="Tua Jørgensen" initials="TJ" lastIdx="78" clrIdx="1"/>
  <p:cmAuthor id="8" name="Pedro Such" initials="PSU" lastIdx="7" clrIdx="8"/>
  <p:cmAuthor id="2" name="De Jong Laird, Anne" initials="DJLA" lastIdx="2" clrIdx="2"/>
  <p:cmAuthor id="9" name="Audrey Dufour" initials="AD" lastIdx="32" clrIdx="9"/>
  <p:cmAuthor id="3" name="Author" initials="A" lastIdx="1" clrIdx="3"/>
  <p:cmAuthor id="10" name="Murat Yildirim" initials="MY" lastIdx="14" clrIdx="1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4" name="Anders Sølgaard" initials="" lastIdx="1" clrIdx="4"/>
  <p:cmAuthor id="5" name="Anders Sølgaard" initials="AS" lastIdx="5" clrIdx="5"/>
  <p:cmAuthor id="6" name="Allan Bundgaard Jakobsen" initials="ABJ" lastIdx="1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9E5F"/>
    <a:srgbClr val="D9D1CC"/>
    <a:srgbClr val="B2A499"/>
    <a:srgbClr val="DADADA"/>
    <a:srgbClr val="CCD9D3"/>
    <a:srgbClr val="99B3A8"/>
    <a:srgbClr val="717171"/>
    <a:srgbClr val="7BED45"/>
    <a:srgbClr val="7400BF"/>
    <a:srgbClr val="426B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79906" autoAdjust="0"/>
  </p:normalViewPr>
  <p:slideViewPr>
    <p:cSldViewPr snapToGrid="0">
      <p:cViewPr varScale="1">
        <p:scale>
          <a:sx n="163" d="100"/>
          <a:sy n="163" d="100"/>
        </p:scale>
        <p:origin x="558" y="144"/>
      </p:cViewPr>
      <p:guideLst>
        <p:guide orient="horz" pos="663"/>
        <p:guide orient="horz" pos="976"/>
        <p:guide orient="horz" pos="122"/>
        <p:guide orient="horz" pos="3134"/>
        <p:guide orient="horz" pos="2790"/>
        <p:guide orient="horz" pos="882"/>
        <p:guide orient="horz" pos="733"/>
        <p:guide orient="horz" pos="2492"/>
        <p:guide orient="horz" pos="2353"/>
        <p:guide orient="horz" pos="2225"/>
        <p:guide pos="351"/>
        <p:guide pos="5465"/>
        <p:guide pos="817"/>
        <p:guide pos="5054"/>
        <p:guide pos="4071"/>
        <p:guide pos="3219"/>
        <p:guide pos="697"/>
        <p:guide pos="2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35382"/>
    </p:cViewPr>
  </p:sorterViewPr>
  <p:notesViewPr>
    <p:cSldViewPr>
      <p:cViewPr varScale="1">
        <p:scale>
          <a:sx n="103" d="100"/>
          <a:sy n="103" d="100"/>
        </p:scale>
        <p:origin x="4464" y="184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83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4BD66283-B9A8-D346-9475-2E9497BADEBA}" type="datetimeFigureOut">
              <a:rPr lang="da-DK">
                <a:latin typeface="Calibri"/>
                <a:cs typeface="Calibri"/>
              </a:rPr>
              <a:pPr/>
              <a:t>23-02-2022</a:t>
            </a:fld>
            <a:endParaRPr lang="da-DK">
              <a:latin typeface="Calibri"/>
              <a:cs typeface="Calibri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83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A9123DD-567F-A44C-98E2-BCE6B58A0A8F}" type="slidenum">
              <a:rPr>
                <a:latin typeface="Calibri"/>
                <a:cs typeface="Calibri"/>
              </a:rPr>
              <a:pPr/>
              <a:t>‹#›</a:t>
            </a:fld>
            <a:endParaRPr lang="da-DK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50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4EB0D075-D187-4704-8933-055894EF18AA}" type="datetimeFigureOut">
              <a:rPr lang="da-DK" smtClean="0"/>
              <a:pPr/>
              <a:t>23-02-2022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6867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B0EC3A22-D2B2-4D4D-8881-E78FE694D820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67214" y="4715921"/>
            <a:ext cx="5334661" cy="4466817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27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7614362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18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03336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04685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2574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60501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72251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97147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08505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9135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473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15387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1834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770628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48842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55568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049591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199520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61487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5931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88647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EE4FF2DE-3502-4420-9681-B487800F6C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B2F6F31-F384-4562-8F2C-0827FCA3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96AAC8E-5C18-4F06-B0E9-E1260B3C48CE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C95D003-9990-4486-B46C-5A929AD5E507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31EEBE49-0314-468D-BD4B-9620C03E8D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8EAD46E-339D-4B6B-A482-BB113F38D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25718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5"/>
            <a:ext cx="7886700" cy="393586"/>
          </a:xfrm>
        </p:spPr>
        <p:txBody>
          <a:bodyPr anchor="t">
            <a:normAutofit/>
          </a:bodyPr>
          <a:lstStyle>
            <a:lvl1pPr>
              <a:defRPr sz="18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31790"/>
            <a:ext cx="3918204" cy="3263504"/>
          </a:xfr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597146" y="1031790"/>
            <a:ext cx="3918204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2440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1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2.xml"/><Relationship Id="rId33" Type="http://schemas.openxmlformats.org/officeDocument/2006/relationships/tags" Target="../tags/tag10.xml"/><Relationship Id="rId38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.xml"/><Relationship Id="rId32" Type="http://schemas.openxmlformats.org/officeDocument/2006/relationships/tags" Target="../tags/tag9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tags" Target="../tags/tag5.xml"/><Relationship Id="rId36" Type="http://schemas.openxmlformats.org/officeDocument/2006/relationships/tags" Target="../tags/tag1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4.xml"/><Relationship Id="rId30" Type="http://schemas.openxmlformats.org/officeDocument/2006/relationships/tags" Target="../tags/tag7.xml"/><Relationship Id="rId35" Type="http://schemas.openxmlformats.org/officeDocument/2006/relationships/tags" Target="../tags/tag12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  <p:grpSp>
        <p:nvGrpSpPr>
          <p:cNvPr id="7" name="Group 23">
            <a:extLst>
              <a:ext uri="{FF2B5EF4-FFF2-40B4-BE49-F238E27FC236}">
                <a16:creationId xmlns:a16="http://schemas.microsoft.com/office/drawing/2014/main" id="{CBBD4793-BC93-4D2D-BEED-CC919FD04BE0}"/>
              </a:ext>
            </a:extLst>
          </p:cNvPr>
          <p:cNvGrpSpPr>
            <a:grpSpLocks/>
          </p:cNvGrpSpPr>
          <p:nvPr userDrawn="1">
            <p:custDataLst>
              <p:tags r:id="rId24"/>
            </p:custDataLst>
          </p:nvPr>
        </p:nvGrpSpPr>
        <p:grpSpPr bwMode="auto">
          <a:xfrm rot="5400000">
            <a:off x="-404813" y="1036638"/>
            <a:ext cx="163513" cy="207963"/>
            <a:chOff x="306035" y="-280498"/>
            <a:chExt cx="163140" cy="208455"/>
          </a:xfrm>
        </p:grpSpPr>
        <p:cxnSp>
          <p:nvCxnSpPr>
            <p:cNvPr id="10" name="Straight Connector 24">
              <a:extLst>
                <a:ext uri="{FF2B5EF4-FFF2-40B4-BE49-F238E27FC236}">
                  <a16:creationId xmlns:a16="http://schemas.microsoft.com/office/drawing/2014/main" id="{ECAC7F77-83EF-469D-AB0C-1EA0074546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Arrow Connector 25">
              <a:extLst>
                <a:ext uri="{FF2B5EF4-FFF2-40B4-BE49-F238E27FC236}">
                  <a16:creationId xmlns:a16="http://schemas.microsoft.com/office/drawing/2014/main" id="{5C279300-EF90-4C5D-BBBA-1A1E3526B0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Group 23">
            <a:extLst>
              <a:ext uri="{FF2B5EF4-FFF2-40B4-BE49-F238E27FC236}">
                <a16:creationId xmlns:a16="http://schemas.microsoft.com/office/drawing/2014/main" id="{DDB74CB1-BF99-4AA4-B571-AA6D03E477D6}"/>
              </a:ext>
            </a:extLst>
          </p:cNvPr>
          <p:cNvGrpSpPr>
            <a:grpSpLocks/>
          </p:cNvGrpSpPr>
          <p:nvPr userDrawn="1">
            <p:custDataLst>
              <p:tags r:id="rId25"/>
            </p:custDataLst>
          </p:nvPr>
        </p:nvGrpSpPr>
        <p:grpSpPr bwMode="auto">
          <a:xfrm rot="5400000">
            <a:off x="-404813" y="179388"/>
            <a:ext cx="163513" cy="207963"/>
            <a:chOff x="306035" y="-280498"/>
            <a:chExt cx="163140" cy="208455"/>
          </a:xfrm>
        </p:grpSpPr>
        <p:cxnSp>
          <p:nvCxnSpPr>
            <p:cNvPr id="13" name="Straight Connector 24">
              <a:extLst>
                <a:ext uri="{FF2B5EF4-FFF2-40B4-BE49-F238E27FC236}">
                  <a16:creationId xmlns:a16="http://schemas.microsoft.com/office/drawing/2014/main" id="{5A5BD1A6-AF9C-4F5E-9C21-C1B1332693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Straight Arrow Connector 25">
              <a:extLst>
                <a:ext uri="{FF2B5EF4-FFF2-40B4-BE49-F238E27FC236}">
                  <a16:creationId xmlns:a16="http://schemas.microsoft.com/office/drawing/2014/main" id="{F0642BFC-7C5F-42EF-BE9E-5DA5DAAA3F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" name="Group 23">
            <a:extLst>
              <a:ext uri="{FF2B5EF4-FFF2-40B4-BE49-F238E27FC236}">
                <a16:creationId xmlns:a16="http://schemas.microsoft.com/office/drawing/2014/main" id="{971B6CBD-96C7-4066-9299-2FEF49CD6DCF}"/>
              </a:ext>
            </a:extLst>
          </p:cNvPr>
          <p:cNvGrpSpPr>
            <a:grpSpLocks/>
          </p:cNvGrpSpPr>
          <p:nvPr userDrawn="1">
            <p:custDataLst>
              <p:tags r:id="rId26"/>
            </p:custDataLst>
          </p:nvPr>
        </p:nvGrpSpPr>
        <p:grpSpPr bwMode="auto">
          <a:xfrm rot="16200000" flipV="1">
            <a:off x="-404813" y="4789487"/>
            <a:ext cx="163513" cy="207963"/>
            <a:chOff x="306035" y="-280498"/>
            <a:chExt cx="163140" cy="208455"/>
          </a:xfrm>
        </p:grpSpPr>
        <p:cxnSp>
          <p:nvCxnSpPr>
            <p:cNvPr id="16" name="Straight Connector 24">
              <a:extLst>
                <a:ext uri="{FF2B5EF4-FFF2-40B4-BE49-F238E27FC236}">
                  <a16:creationId xmlns:a16="http://schemas.microsoft.com/office/drawing/2014/main" id="{EBB2CD70-8715-4DED-B958-B571A9E1E2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25">
              <a:extLst>
                <a:ext uri="{FF2B5EF4-FFF2-40B4-BE49-F238E27FC236}">
                  <a16:creationId xmlns:a16="http://schemas.microsoft.com/office/drawing/2014/main" id="{A8F69B38-308F-4CA4-A3E5-588E406E580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A1DCE9A-45C5-4A49-A565-8AA265D8DA6F}"/>
              </a:ext>
            </a:extLst>
          </p:cNvPr>
          <p:cNvGrpSpPr>
            <a:grpSpLocks/>
          </p:cNvGrpSpPr>
          <p:nvPr userDrawn="1">
            <p:custDataLst>
              <p:tags r:id="rId27"/>
            </p:custDataLst>
          </p:nvPr>
        </p:nvGrpSpPr>
        <p:grpSpPr bwMode="auto">
          <a:xfrm rot="5400000">
            <a:off x="-404813" y="1530350"/>
            <a:ext cx="163513" cy="207963"/>
            <a:chOff x="306035" y="-280498"/>
            <a:chExt cx="163140" cy="208455"/>
          </a:xfrm>
        </p:grpSpPr>
        <p:cxnSp>
          <p:nvCxnSpPr>
            <p:cNvPr id="19" name="Straight Connector 24">
              <a:extLst>
                <a:ext uri="{FF2B5EF4-FFF2-40B4-BE49-F238E27FC236}">
                  <a16:creationId xmlns:a16="http://schemas.microsoft.com/office/drawing/2014/main" id="{BD0E9C09-BC01-4259-97B4-A96ED3061A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Arrow Connector 25">
              <a:extLst>
                <a:ext uri="{FF2B5EF4-FFF2-40B4-BE49-F238E27FC236}">
                  <a16:creationId xmlns:a16="http://schemas.microsoft.com/office/drawing/2014/main" id="{A16A46B6-A957-4306-A2FC-CC460299212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Group 23">
            <a:extLst>
              <a:ext uri="{FF2B5EF4-FFF2-40B4-BE49-F238E27FC236}">
                <a16:creationId xmlns:a16="http://schemas.microsoft.com/office/drawing/2014/main" id="{CD41ABF1-ACEB-4728-819D-89CCA6694AE0}"/>
              </a:ext>
            </a:extLst>
          </p:cNvPr>
          <p:cNvGrpSpPr>
            <a:grpSpLocks/>
          </p:cNvGrpSpPr>
          <p:nvPr userDrawn="1">
            <p:custDataLst>
              <p:tags r:id="rId28"/>
            </p:custDataLst>
          </p:nvPr>
        </p:nvGrpSpPr>
        <p:grpSpPr bwMode="auto">
          <a:xfrm rot="10800000" flipH="1">
            <a:off x="557213" y="-343958"/>
            <a:ext cx="163513" cy="207963"/>
            <a:chOff x="306035" y="-280498"/>
            <a:chExt cx="163140" cy="208455"/>
          </a:xfrm>
        </p:grpSpPr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D753AB21-55F2-4F55-9936-11EA1AE32C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Arrow Connector 25">
              <a:extLst>
                <a:ext uri="{FF2B5EF4-FFF2-40B4-BE49-F238E27FC236}">
                  <a16:creationId xmlns:a16="http://schemas.microsoft.com/office/drawing/2014/main" id="{9115CD81-BCDE-4A20-B25D-FF4248FEBB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1DD190-A0C4-416C-9A61-456A47A8318D}"/>
              </a:ext>
            </a:extLst>
          </p:cNvPr>
          <p:cNvGrpSpPr>
            <a:grpSpLocks/>
          </p:cNvGrpSpPr>
          <p:nvPr userDrawn="1">
            <p:custDataLst>
              <p:tags r:id="rId29"/>
            </p:custDataLst>
          </p:nvPr>
        </p:nvGrpSpPr>
        <p:grpSpPr bwMode="auto">
          <a:xfrm rot="10800000">
            <a:off x="8512175" y="-343958"/>
            <a:ext cx="163513" cy="207963"/>
            <a:chOff x="306035" y="-280498"/>
            <a:chExt cx="163140" cy="2084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F470EC7-6CDF-4E06-A5C8-F682CA30EB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936EF67-BFA6-477D-8AFC-4952B5256C5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23">
            <a:extLst>
              <a:ext uri="{FF2B5EF4-FFF2-40B4-BE49-F238E27FC236}">
                <a16:creationId xmlns:a16="http://schemas.microsoft.com/office/drawing/2014/main" id="{FFE4FDE5-A3A4-4119-A03E-76D89A1F1407}"/>
              </a:ext>
            </a:extLst>
          </p:cNvPr>
          <p:cNvGrpSpPr>
            <a:grpSpLocks/>
          </p:cNvGrpSpPr>
          <p:nvPr userDrawn="1">
            <p:custDataLst>
              <p:tags r:id="rId30"/>
            </p:custDataLst>
          </p:nvPr>
        </p:nvGrpSpPr>
        <p:grpSpPr bwMode="auto">
          <a:xfrm rot="5400000">
            <a:off x="-404813" y="1377950"/>
            <a:ext cx="163513" cy="207963"/>
            <a:chOff x="306035" y="-280498"/>
            <a:chExt cx="163140" cy="208455"/>
          </a:xfrm>
        </p:grpSpPr>
        <p:cxnSp>
          <p:nvCxnSpPr>
            <p:cNvPr id="28" name="Straight Connector 24">
              <a:extLst>
                <a:ext uri="{FF2B5EF4-FFF2-40B4-BE49-F238E27FC236}">
                  <a16:creationId xmlns:a16="http://schemas.microsoft.com/office/drawing/2014/main" id="{A6FB719E-487E-477D-9021-A793119733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Arrow Connector 25">
              <a:extLst>
                <a:ext uri="{FF2B5EF4-FFF2-40B4-BE49-F238E27FC236}">
                  <a16:creationId xmlns:a16="http://schemas.microsoft.com/office/drawing/2014/main" id="{4DE51F52-69A2-4C25-9E07-3E43D68F84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" name="Group 23">
            <a:extLst>
              <a:ext uri="{FF2B5EF4-FFF2-40B4-BE49-F238E27FC236}">
                <a16:creationId xmlns:a16="http://schemas.microsoft.com/office/drawing/2014/main" id="{EE74D0C3-3DE5-48B0-A57C-3747C838692B}"/>
              </a:ext>
            </a:extLst>
          </p:cNvPr>
          <p:cNvGrpSpPr>
            <a:grpSpLocks/>
          </p:cNvGrpSpPr>
          <p:nvPr userDrawn="1">
            <p:custDataLst>
              <p:tags r:id="rId31"/>
            </p:custDataLst>
          </p:nvPr>
        </p:nvGrpSpPr>
        <p:grpSpPr bwMode="auto">
          <a:xfrm rot="10800000" flipH="1">
            <a:off x="1120775" y="-343958"/>
            <a:ext cx="163513" cy="207963"/>
            <a:chOff x="306035" y="-280498"/>
            <a:chExt cx="163140" cy="208455"/>
          </a:xfrm>
        </p:grpSpPr>
        <p:cxnSp>
          <p:nvCxnSpPr>
            <p:cNvPr id="31" name="Straight Connector 24">
              <a:extLst>
                <a:ext uri="{FF2B5EF4-FFF2-40B4-BE49-F238E27FC236}">
                  <a16:creationId xmlns:a16="http://schemas.microsoft.com/office/drawing/2014/main" id="{AC42468C-0C80-48EA-97FF-D5982C7C542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Arrow Connector 25">
              <a:extLst>
                <a:ext uri="{FF2B5EF4-FFF2-40B4-BE49-F238E27FC236}">
                  <a16:creationId xmlns:a16="http://schemas.microsoft.com/office/drawing/2014/main" id="{48749183-9895-4E1B-917B-F949C2EA76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3" name="Group 23">
            <a:extLst>
              <a:ext uri="{FF2B5EF4-FFF2-40B4-BE49-F238E27FC236}">
                <a16:creationId xmlns:a16="http://schemas.microsoft.com/office/drawing/2014/main" id="{99AFB529-B774-4132-BC0E-2D34112F2F14}"/>
              </a:ext>
            </a:extLst>
          </p:cNvPr>
          <p:cNvGrpSpPr>
            <a:grpSpLocks/>
          </p:cNvGrpSpPr>
          <p:nvPr userDrawn="1">
            <p:custDataLst>
              <p:tags r:id="rId32"/>
            </p:custDataLst>
          </p:nvPr>
        </p:nvGrpSpPr>
        <p:grpSpPr bwMode="auto">
          <a:xfrm rot="10800000" flipH="1">
            <a:off x="1292755" y="-343958"/>
            <a:ext cx="163513" cy="207963"/>
            <a:chOff x="306035" y="-280498"/>
            <a:chExt cx="163140" cy="208455"/>
          </a:xfrm>
        </p:grpSpPr>
        <p:cxnSp>
          <p:nvCxnSpPr>
            <p:cNvPr id="34" name="Straight Connector 24">
              <a:extLst>
                <a:ext uri="{FF2B5EF4-FFF2-40B4-BE49-F238E27FC236}">
                  <a16:creationId xmlns:a16="http://schemas.microsoft.com/office/drawing/2014/main" id="{D9B105AF-23CA-46BB-8207-AFF8FDE96E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Arrow Connector 25">
              <a:extLst>
                <a:ext uri="{FF2B5EF4-FFF2-40B4-BE49-F238E27FC236}">
                  <a16:creationId xmlns:a16="http://schemas.microsoft.com/office/drawing/2014/main" id="{0BDCB586-38BA-4815-B3D0-63CD54B40F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" name="Group 23">
            <a:extLst>
              <a:ext uri="{FF2B5EF4-FFF2-40B4-BE49-F238E27FC236}">
                <a16:creationId xmlns:a16="http://schemas.microsoft.com/office/drawing/2014/main" id="{7E5643EA-DA12-4153-82C0-253E569399F4}"/>
              </a:ext>
            </a:extLst>
          </p:cNvPr>
          <p:cNvGrpSpPr>
            <a:grpSpLocks/>
          </p:cNvGrpSpPr>
          <p:nvPr userDrawn="1">
            <p:custDataLst>
              <p:tags r:id="rId33"/>
            </p:custDataLst>
          </p:nvPr>
        </p:nvGrpSpPr>
        <p:grpSpPr bwMode="auto">
          <a:xfrm rot="5400000">
            <a:off x="-404813" y="1141413"/>
            <a:ext cx="163513" cy="207963"/>
            <a:chOff x="306035" y="-280498"/>
            <a:chExt cx="163140" cy="208455"/>
          </a:xfrm>
        </p:grpSpPr>
        <p:cxnSp>
          <p:nvCxnSpPr>
            <p:cNvPr id="37" name="Straight Connector 24">
              <a:extLst>
                <a:ext uri="{FF2B5EF4-FFF2-40B4-BE49-F238E27FC236}">
                  <a16:creationId xmlns:a16="http://schemas.microsoft.com/office/drawing/2014/main" id="{372F467E-A02F-44FC-A051-3CBB9121CF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Arrow Connector 25">
              <a:extLst>
                <a:ext uri="{FF2B5EF4-FFF2-40B4-BE49-F238E27FC236}">
                  <a16:creationId xmlns:a16="http://schemas.microsoft.com/office/drawing/2014/main" id="{059FE767-C19A-4E03-B25F-0222BE7D03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9" name="Group 23">
            <a:extLst>
              <a:ext uri="{FF2B5EF4-FFF2-40B4-BE49-F238E27FC236}">
                <a16:creationId xmlns:a16="http://schemas.microsoft.com/office/drawing/2014/main" id="{2A67D45F-05F9-4079-A0E6-72EB503BCB97}"/>
              </a:ext>
            </a:extLst>
          </p:cNvPr>
          <p:cNvGrpSpPr>
            <a:grpSpLocks/>
          </p:cNvGrpSpPr>
          <p:nvPr userDrawn="1">
            <p:custDataLst>
              <p:tags r:id="rId34"/>
            </p:custDataLst>
          </p:nvPr>
        </p:nvGrpSpPr>
        <p:grpSpPr bwMode="auto">
          <a:xfrm rot="16200000" flipV="1">
            <a:off x="-396346" y="3770312"/>
            <a:ext cx="163513" cy="207963"/>
            <a:chOff x="306035" y="-280498"/>
            <a:chExt cx="163140" cy="208455"/>
          </a:xfrm>
        </p:grpSpPr>
        <p:cxnSp>
          <p:nvCxnSpPr>
            <p:cNvPr id="40" name="Straight Connector 24">
              <a:extLst>
                <a:ext uri="{FF2B5EF4-FFF2-40B4-BE49-F238E27FC236}">
                  <a16:creationId xmlns:a16="http://schemas.microsoft.com/office/drawing/2014/main" id="{1AA61F8B-FCF9-4DE9-AC8F-B5D1C6156E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Arrow Connector 25">
              <a:extLst>
                <a:ext uri="{FF2B5EF4-FFF2-40B4-BE49-F238E27FC236}">
                  <a16:creationId xmlns:a16="http://schemas.microsoft.com/office/drawing/2014/main" id="{7D424A35-9FDF-4B7B-A951-8E5107F94E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" name="Group 23">
            <a:extLst>
              <a:ext uri="{FF2B5EF4-FFF2-40B4-BE49-F238E27FC236}">
                <a16:creationId xmlns:a16="http://schemas.microsoft.com/office/drawing/2014/main" id="{B4C71C0D-57DE-40E5-BF43-5315C2E0BA23}"/>
              </a:ext>
            </a:extLst>
          </p:cNvPr>
          <p:cNvGrpSpPr>
            <a:grpSpLocks/>
          </p:cNvGrpSpPr>
          <p:nvPr userDrawn="1">
            <p:custDataLst>
              <p:tags r:id="rId35"/>
            </p:custDataLst>
          </p:nvPr>
        </p:nvGrpSpPr>
        <p:grpSpPr bwMode="auto">
          <a:xfrm rot="16200000" flipV="1">
            <a:off x="-396346" y="3549650"/>
            <a:ext cx="163513" cy="207963"/>
            <a:chOff x="306035" y="-280498"/>
            <a:chExt cx="163140" cy="208455"/>
          </a:xfrm>
        </p:grpSpPr>
        <p:cxnSp>
          <p:nvCxnSpPr>
            <p:cNvPr id="43" name="Straight Connector 24">
              <a:extLst>
                <a:ext uri="{FF2B5EF4-FFF2-40B4-BE49-F238E27FC236}">
                  <a16:creationId xmlns:a16="http://schemas.microsoft.com/office/drawing/2014/main" id="{30696161-CAB8-4EEE-9B6A-271C070F3D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Arrow Connector 25">
              <a:extLst>
                <a:ext uri="{FF2B5EF4-FFF2-40B4-BE49-F238E27FC236}">
                  <a16:creationId xmlns:a16="http://schemas.microsoft.com/office/drawing/2014/main" id="{D6BB4E82-F876-4425-A560-7D19C15EC2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Group 23">
            <a:extLst>
              <a:ext uri="{FF2B5EF4-FFF2-40B4-BE49-F238E27FC236}">
                <a16:creationId xmlns:a16="http://schemas.microsoft.com/office/drawing/2014/main" id="{7CB489C8-98D0-406B-B1DB-7C1AF93EC746}"/>
              </a:ext>
            </a:extLst>
          </p:cNvPr>
          <p:cNvGrpSpPr>
            <a:grpSpLocks/>
          </p:cNvGrpSpPr>
          <p:nvPr userDrawn="1">
            <p:custDataLst>
              <p:tags r:id="rId36"/>
            </p:custDataLst>
          </p:nvPr>
        </p:nvGrpSpPr>
        <p:grpSpPr bwMode="auto">
          <a:xfrm rot="16200000" flipV="1">
            <a:off x="-396346" y="3346450"/>
            <a:ext cx="163513" cy="207963"/>
            <a:chOff x="306035" y="-280498"/>
            <a:chExt cx="163140" cy="208455"/>
          </a:xfrm>
        </p:grpSpPr>
        <p:cxnSp>
          <p:nvCxnSpPr>
            <p:cNvPr id="46" name="Straight Connector 24">
              <a:extLst>
                <a:ext uri="{FF2B5EF4-FFF2-40B4-BE49-F238E27FC236}">
                  <a16:creationId xmlns:a16="http://schemas.microsoft.com/office/drawing/2014/main" id="{B6019697-7EBA-4653-8438-37F06B0868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25">
              <a:extLst>
                <a:ext uri="{FF2B5EF4-FFF2-40B4-BE49-F238E27FC236}">
                  <a16:creationId xmlns:a16="http://schemas.microsoft.com/office/drawing/2014/main" id="{2E23AD03-5ECE-405A-AB7E-EB24212533B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6056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28" r:id="rId1"/>
    <p:sldLayoutId id="2147487529" r:id="rId2"/>
    <p:sldLayoutId id="2147487530" r:id="rId3"/>
    <p:sldLayoutId id="2147487531" r:id="rId4"/>
    <p:sldLayoutId id="2147487532" r:id="rId5"/>
    <p:sldLayoutId id="2147487533" r:id="rId6"/>
    <p:sldLayoutId id="2147487534" r:id="rId7"/>
    <p:sldLayoutId id="2147487535" r:id="rId8"/>
    <p:sldLayoutId id="2147487536" r:id="rId9"/>
    <p:sldLayoutId id="2147487537" r:id="rId10"/>
    <p:sldLayoutId id="2147487538" r:id="rId11"/>
    <p:sldLayoutId id="2147487540" r:id="rId12"/>
    <p:sldLayoutId id="2147487541" r:id="rId13"/>
    <p:sldLayoutId id="2147487542" r:id="rId14"/>
    <p:sldLayoutId id="2147487543" r:id="rId15"/>
    <p:sldLayoutId id="2147487550" r:id="rId16"/>
    <p:sldLayoutId id="2147487551" r:id="rId17"/>
    <p:sldLayoutId id="2147487559" r:id="rId18"/>
    <p:sldLayoutId id="2147487562" r:id="rId19"/>
    <p:sldLayoutId id="2147487565" r:id="rId20"/>
    <p:sldLayoutId id="2147487566" r:id="rId21"/>
    <p:sldLayoutId id="2147487568" r:id="rId2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Schizophrenia</a:t>
            </a: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Relapses negatively affect the disease trajectory and outcome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9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dirty="0"/>
              <a:t>82% of the patients relapse within 5 years following recovery from the first psychotic episode</a:t>
            </a:r>
            <a:r>
              <a:rPr lang="en-GB" sz="1400" baseline="30000" dirty="0"/>
              <a:t>1</a:t>
            </a: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sz="1400" dirty="0"/>
              <a:t> </a:t>
            </a:r>
            <a:r>
              <a:rPr lang="en-GB" sz="1400" dirty="0"/>
              <a:t>Relapses lead to:</a:t>
            </a:r>
            <a:endParaRPr lang="en-GB" sz="1400" baseline="30000" dirty="0"/>
          </a:p>
          <a:p>
            <a:pPr lvl="2"/>
            <a:r>
              <a:rPr lang="en-GB" sz="1200" dirty="0"/>
              <a:t>Slow or incomplete remission/recovery</a:t>
            </a:r>
            <a:r>
              <a:rPr lang="en-GB" sz="1200" baseline="30000" dirty="0"/>
              <a:t>2</a:t>
            </a:r>
          </a:p>
          <a:p>
            <a:pPr lvl="2"/>
            <a:r>
              <a:rPr lang="en-GB" sz="1200" dirty="0"/>
              <a:t>Treatment-resistant illness and increased difficulty regaining previous level of functioning</a:t>
            </a:r>
            <a:r>
              <a:rPr lang="en-GB" sz="1200" baseline="30000" dirty="0"/>
              <a:t>2</a:t>
            </a:r>
          </a:p>
          <a:p>
            <a:r>
              <a:rPr lang="en-US" sz="1400" dirty="0"/>
              <a:t>Only 7% - 9% of patients, who have failed to respond adequately to two adequate antipsychotic treatments, will improve to subsequent treatments</a:t>
            </a:r>
            <a:r>
              <a:rPr lang="en-GB" sz="1400" baseline="30000" dirty="0"/>
              <a:t>3</a:t>
            </a:r>
          </a:p>
          <a:p>
            <a:pPr>
              <a:lnSpc>
                <a:spcPct val="100000"/>
              </a:lnSpc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A379DF-EFD2-4EBF-B533-14C004E4E49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1. Robinson et al. </a:t>
            </a:r>
            <a:r>
              <a:rPr lang="fr-FR" i="1" dirty="0"/>
              <a:t>Arch </a:t>
            </a:r>
            <a:r>
              <a:rPr lang="fr-FR" i="1" dirty="0" err="1"/>
              <a:t>Gen</a:t>
            </a:r>
            <a:r>
              <a:rPr lang="fr-FR" i="1" dirty="0"/>
              <a:t> </a:t>
            </a:r>
            <a:r>
              <a:rPr lang="fr-FR" i="1" dirty="0" err="1"/>
              <a:t>Psychiatry</a:t>
            </a:r>
            <a:r>
              <a:rPr lang="fr-FR" dirty="0"/>
              <a:t>. 1999;56:241–247.</a:t>
            </a:r>
          </a:p>
          <a:p>
            <a:pPr marL="0" indent="0">
              <a:buNone/>
            </a:pPr>
            <a:r>
              <a:rPr lang="fr-FR" dirty="0"/>
              <a:t>2. Kane J. J </a:t>
            </a:r>
            <a:r>
              <a:rPr lang="fr-FR" i="1" dirty="0"/>
              <a:t>Clin </a:t>
            </a:r>
            <a:r>
              <a:rPr lang="fr-FR" i="1" dirty="0" err="1"/>
              <a:t>Psychiatry</a:t>
            </a:r>
            <a:r>
              <a:rPr lang="fr-FR" dirty="0"/>
              <a:t>. 2007;68(</a:t>
            </a:r>
            <a:r>
              <a:rPr lang="fr-FR" dirty="0" err="1"/>
              <a:t>Suppl</a:t>
            </a:r>
            <a:r>
              <a:rPr lang="fr-FR" dirty="0"/>
              <a:t> 14):27–30. </a:t>
            </a:r>
          </a:p>
          <a:p>
            <a:pPr marL="0" indent="0">
              <a:buNone/>
            </a:pPr>
            <a:r>
              <a:rPr lang="fr-FR" dirty="0"/>
              <a:t>3. </a:t>
            </a:r>
            <a:r>
              <a:rPr lang="fr-FR" dirty="0" err="1"/>
              <a:t>Kinon</a:t>
            </a:r>
            <a:r>
              <a:rPr lang="fr-FR" dirty="0"/>
              <a:t> et al</a:t>
            </a:r>
            <a:r>
              <a:rPr lang="fr-FR" i="1" dirty="0"/>
              <a:t>. </a:t>
            </a:r>
            <a:r>
              <a:rPr lang="fr-FR" i="1" dirty="0" err="1"/>
              <a:t>Psychopharmacol</a:t>
            </a:r>
            <a:r>
              <a:rPr lang="fr-FR" i="1" dirty="0"/>
              <a:t> Bull</a:t>
            </a:r>
            <a:r>
              <a:rPr lang="fr-FR" dirty="0"/>
              <a:t>. 29, 309-314. </a:t>
            </a:r>
          </a:p>
        </p:txBody>
      </p:sp>
    </p:spTree>
    <p:extLst>
      <p:ext uri="{BB962C8B-B14F-4D97-AF65-F5344CB8AC3E}">
        <p14:creationId xmlns:p14="http://schemas.microsoft.com/office/powerpoint/2010/main" val="32627887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D81324D551104ABC17E99622E05DEB" ma:contentTypeVersion="3" ma:contentTypeDescription="Create a new document." ma:contentTypeScope="" ma:versionID="18123155e4e6e4b1186d86e94117882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1AA2EC-63BE-47E1-9934-7FE5BBB529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420D85-8171-48BC-A4A0-33A64639BD21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F444CD6-C8FB-458B-8165-548E0DECFC9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26784E1-409C-4428-8DC2-E375AA8278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535</TotalTime>
  <Words>115</Words>
  <Application>Microsoft Office PowerPoint</Application>
  <PresentationFormat>On-screen Show (16:9)</PresentationFormat>
  <Paragraphs>10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  <vt:variant>
        <vt:lpstr>Custom Shows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Neurotorium - PowerPoint-Skabelon - 2022-01-28</vt:lpstr>
      <vt:lpstr>Relapses negatively affect the disease trajectory and outcome </vt:lpstr>
      <vt:lpstr>Tabel of Content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Tina Hjortlund</dc:creator>
  <cp:lastModifiedBy>Henrik Haase</cp:lastModifiedBy>
  <cp:revision>963</cp:revision>
  <cp:lastPrinted>2017-02-10T11:25:14Z</cp:lastPrinted>
  <dcterms:created xsi:type="dcterms:W3CDTF">2015-03-27T12:02:31Z</dcterms:created>
  <dcterms:modified xsi:type="dcterms:W3CDTF">2022-02-23T11:46:54Z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  <property fmtid="{D5CDD505-2E9C-101B-9397-08002B2CF9AE}" pid="4" name="ContentTypeId">
    <vt:lpwstr>0x010100BAD81324D551104ABC17E99622E05DEB</vt:lpwstr>
  </property>
  <property fmtid="{D5CDD505-2E9C-101B-9397-08002B2CF9AE}" pid="5" name="_dlc_DocId">
    <vt:lpwstr>V6NEY75CHXNC-284-661</vt:lpwstr>
  </property>
  <property fmtid="{D5CDD505-2E9C-101B-9397-08002B2CF9AE}" pid="6" name="_dlc_DocIdUrl">
    <vt:lpwstr>http://brainweb/Portals/Organization/Corporate/research_and_development/ma_cdc/corporate_medical_affairs/aripiprazole/_layouts/15/DocIdRedir.aspx?ID=V6NEY75CHXNC-284-661, V6NEY75CHXNC-284-661</vt:lpwstr>
  </property>
  <property fmtid="{D5CDD505-2E9C-101B-9397-08002B2CF9AE}" pid="7" name="_dlc_DocIdItemGuid">
    <vt:lpwstr>30700e5b-f350-4d3e-89a8-fb010d960c17</vt:lpwstr>
  </property>
</Properties>
</file>